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72" r:id="rId7"/>
    <p:sldId id="278" r:id="rId8"/>
    <p:sldId id="266" r:id="rId9"/>
    <p:sldId id="273" r:id="rId10"/>
    <p:sldId id="267" r:id="rId11"/>
    <p:sldId id="276" r:id="rId12"/>
    <p:sldId id="268" r:id="rId13"/>
    <p:sldId id="274" r:id="rId14"/>
    <p:sldId id="275" r:id="rId15"/>
    <p:sldId id="269" r:id="rId16"/>
    <p:sldId id="27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0000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44FEF-6DA3-450F-B9AE-63065BEEECBF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C53AE-71D5-4669-A96A-79B0E5821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CD60E-4B9D-4B1A-BB40-B2E05C5198D2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D9FBA-B2C7-44D9-ABE7-F4E44FF8F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90AF2-BD21-43EB-B632-A895DC9C1E75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18718-574A-41E9-98BD-DE98D5E04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B72CF-F7DC-47E2-8B9D-12516615DEBE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E9948-AD2C-4C21-8C47-DA05DA0DE6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00F28-9868-4A1A-BA72-80F0AFF3D17A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53603-0EF3-4013-B9AE-D1F41B501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3EB1C-FE80-4F07-9BB0-0E9170753757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0AFEA-1602-4BCA-96A2-DA7B03264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921CB-7C25-46B3-A54F-BFC4DA66DAAF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0B3B9-D239-4288-89C3-25948621B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0C01-2DA4-401B-8D7F-1FC534AC2C91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ADB66-7D9C-46D2-B03B-9FE5DFD68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C2A3E-3F89-4CA4-BF71-CC637B68F696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EC6F1-CB3E-4B5C-B3F0-FB61BCF8C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49CD2-C120-4264-A161-4485FCCF5EF6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BC9A3-E6E7-4DD7-8BEF-EC04CE86F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D4C02-EA94-48A3-B104-E48D33F41B99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FE8AF-088B-4104-818D-13534DF49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7295C3-0D00-40F1-9995-87D7585E78C3}" type="datetimeFigureOut">
              <a:rPr lang="ru-RU"/>
              <a:pPr>
                <a:defRPr/>
              </a:pPr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F9CC25-9301-4056-B678-B9B79B743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84213" y="692150"/>
            <a:ext cx="7991475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240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  <a:t>Реализация образовательной </a:t>
            </a:r>
            <a:b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</a:br>
            <a: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  <a:t>программы в соответствии с </a:t>
            </a:r>
            <a:b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</a:br>
            <a: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  <a:t>Федеральными государственными образовательными стандартами </a:t>
            </a:r>
            <a:b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</a:br>
            <a: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  <a:t>в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</a:rPr>
              <a:t>МБДОУ </a:t>
            </a:r>
            <a: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  <a:t>«Детский сад №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</a:rPr>
              <a:t>116 </a:t>
            </a:r>
            <a:r>
              <a:rPr lang="ru-RU" sz="2400" dirty="0">
                <a:solidFill>
                  <a:srgbClr val="700000"/>
                </a:solidFill>
                <a:latin typeface="Times New Roman" pitchFamily="18" charset="0"/>
              </a:rPr>
              <a:t>комбинированного вида» Приволжского района </a:t>
            </a:r>
            <a:r>
              <a:rPr lang="ru-RU" sz="2400" dirty="0" err="1">
                <a:solidFill>
                  <a:srgbClr val="700000"/>
                </a:solidFill>
                <a:latin typeface="Times New Roman" pitchFamily="18" charset="0"/>
              </a:rPr>
              <a:t>г.Казани</a:t>
            </a:r>
            <a:endParaRPr lang="ru-RU" sz="2400" dirty="0">
              <a:solidFill>
                <a:srgbClr val="700000"/>
              </a:solidFill>
            </a:endParaRPr>
          </a:p>
          <a:p>
            <a:pPr>
              <a:spcBef>
                <a:spcPct val="50000"/>
              </a:spcBef>
            </a:pPr>
            <a:endParaRPr lang="ru-RU" dirty="0">
              <a:solidFill>
                <a:srgbClr val="700000"/>
              </a:solidFill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l="2954" t="5206" r="3473" b="-5206"/>
          <a:stretch>
            <a:fillRect/>
          </a:stretch>
        </p:blipFill>
        <p:spPr>
          <a:xfrm>
            <a:off x="1042988" y="1412875"/>
            <a:ext cx="6888162" cy="4525963"/>
          </a:xfrm>
          <a:noFill/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Основные направления работы по развитию речи детей в дошкольной организации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755650" y="1628775"/>
            <a:ext cx="8229600" cy="4525963"/>
          </a:xfrm>
        </p:spPr>
        <p:txBody>
          <a:bodyPr/>
          <a:lstStyle/>
          <a:p>
            <a:pPr marL="723900" indent="177800"/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Обогащение активного словаря; </a:t>
            </a:r>
          </a:p>
          <a:p>
            <a:pPr marL="723900" indent="177800"/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Владение речью как средством общения;</a:t>
            </a:r>
          </a:p>
          <a:p>
            <a:pPr marL="723900" indent="177800"/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Развитие связной, грамматически правильной диалогической и монологической речи;</a:t>
            </a:r>
          </a:p>
          <a:p>
            <a:pPr marL="723900" indent="177800"/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Развитие связной диалогической и монологической речи;</a:t>
            </a:r>
          </a:p>
          <a:p>
            <a:pPr marL="723900" indent="177800"/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Развитие звуковой и интонационной культуры речи, фонематического слуха;</a:t>
            </a:r>
          </a:p>
          <a:p>
            <a:pPr marL="723900" indent="177800"/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marL="723900" indent="177800"/>
            <a:endParaRPr lang="ru-RU" sz="1800" smtClean="0">
              <a:solidFill>
                <a:srgbClr val="7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</a:p>
        </p:txBody>
      </p:sp>
      <p:pic>
        <p:nvPicPr>
          <p:cNvPr id="23556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l="3581" t="6796" r="2908" b="-6796"/>
          <a:stretch>
            <a:fillRect/>
          </a:stretch>
        </p:blipFill>
        <p:spPr>
          <a:xfrm>
            <a:off x="1049338" y="1600200"/>
            <a:ext cx="7045325" cy="4525963"/>
          </a:xfrm>
          <a:noFill/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реализации образовательной области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marL="723900" indent="3556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Развитие сенсорной культуры</a:t>
            </a:r>
          </a:p>
          <a:p>
            <a:pPr marL="723900" indent="3556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представлений</a:t>
            </a:r>
          </a:p>
          <a:p>
            <a:pPr marL="723900" indent="3556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Развитие кругозора и познавательно-исследовательской деятельности</a:t>
            </a:r>
          </a:p>
          <a:p>
            <a:pPr marL="723900" indent="355600"/>
            <a:endParaRPr lang="ru-RU" smtClean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l="3355" t="7584" r="3362" b="-7584"/>
          <a:stretch>
            <a:fillRect/>
          </a:stretch>
        </p:blipFill>
        <p:spPr>
          <a:xfrm>
            <a:off x="1403350" y="981075"/>
            <a:ext cx="6116638" cy="4525963"/>
          </a:xfrm>
          <a:noFill/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«Художественно-эстетическое развитие»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>
          <a:xfrm>
            <a:off x="468313" y="1989138"/>
            <a:ext cx="8229600" cy="4525962"/>
          </a:xfrm>
        </p:spPr>
        <p:txBody>
          <a:bodyPr/>
          <a:lstStyle/>
          <a:p>
            <a:pPr algn="just">
              <a:lnSpc>
                <a:spcPct val="7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lnSpc>
                <a:spcPct val="70000"/>
              </a:lnSpc>
              <a:buFontTx/>
              <a:buChar char="•"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изобразительного);</a:t>
            </a:r>
          </a:p>
          <a:p>
            <a:pPr algn="just">
              <a:lnSpc>
                <a:spcPct val="70000"/>
              </a:lnSpc>
              <a:buFontTx/>
              <a:buChar char="•"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миру;</a:t>
            </a:r>
          </a:p>
          <a:p>
            <a:pPr algn="just">
              <a:lnSpc>
                <a:spcPct val="70000"/>
              </a:lnSpc>
              <a:buFontTx/>
              <a:buChar char="•"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искусства;</a:t>
            </a:r>
          </a:p>
          <a:p>
            <a:pPr algn="just">
              <a:lnSpc>
                <a:spcPct val="70000"/>
              </a:lnSpc>
              <a:buFontTx/>
              <a:buChar char="•"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фольклора;</a:t>
            </a:r>
          </a:p>
          <a:p>
            <a:pPr algn="just">
              <a:lnSpc>
                <a:spcPct val="70000"/>
              </a:lnSpc>
              <a:buFontTx/>
              <a:buChar char="•"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произведений;</a:t>
            </a:r>
          </a:p>
          <a:p>
            <a:pPr algn="just">
              <a:lnSpc>
                <a:spcPct val="70000"/>
              </a:lnSpc>
              <a:buFontTx/>
              <a:buChar char="•"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</a:p>
          <a:p>
            <a:pPr>
              <a:buFont typeface="Arial" charset="0"/>
              <a:buNone/>
            </a:pPr>
            <a:endParaRPr lang="ru-RU" sz="2000" smtClean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художественно-эстетического развития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3810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Приобщение к изобразительному искусству;</a:t>
            </a:r>
          </a:p>
          <a:p>
            <a:pPr indent="3810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Развитие изобразительной деятельности и детского творчества;</a:t>
            </a:r>
          </a:p>
          <a:p>
            <a:pPr indent="3810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Приобщение к музыкальному искусству;</a:t>
            </a:r>
          </a:p>
          <a:p>
            <a:pPr indent="381000">
              <a:buFontTx/>
              <a:buChar char="•"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Развитие музыкально-художественной деятельности</a:t>
            </a:r>
          </a:p>
          <a:p>
            <a:pPr indent="381000"/>
            <a:endParaRPr lang="ru-RU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Взаимодействие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Основной целью установления взаимоотношений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116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и семьи является создание единого пространства, в котором всем участникам образовательного процесса будет комфортно, интересно, безопасно, полезно и эмоционально благополучно.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Принципы совместной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деятельности: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229600" cy="4525962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родители и педагоги являются партнерами в воспитании и обучении детей; </a:t>
            </a:r>
          </a:p>
          <a:p>
            <a:pPr algn="just">
              <a:spcBef>
                <a:spcPct val="0"/>
              </a:spcBef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единое понимание педагогами и родителями целей и задач воспитания и обучения детей; </a:t>
            </a:r>
          </a:p>
          <a:p>
            <a:pPr algn="just">
              <a:spcBef>
                <a:spcPct val="0"/>
              </a:spcBef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помощь ребенку, уважение и доверие ему как со стороны педагогов, так и со стороны родителей; </a:t>
            </a:r>
          </a:p>
          <a:p>
            <a:pPr algn="just">
              <a:spcBef>
                <a:spcPct val="0"/>
              </a:spcBef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знание педагогами и родителями воспитательных возможностей коллектива и семьи, максимальное использование воспитательного потенциала в совместной работе с детьми; </a:t>
            </a:r>
          </a:p>
          <a:p>
            <a:pPr algn="just">
              <a:spcBef>
                <a:spcPct val="0"/>
              </a:spcBef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Отбор материала для работы с семьей подчинен нескольким основным позициям: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- Материал, отобранный для изучения, доступен родительскому восприятию, соответствует  интересам родителей и возрастным особенностям их детей-дошкольников.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- Практические  занятия с родителями  соответствуют образовательным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целям определенного раздела программы, способствуют </a:t>
            </a:r>
          </a:p>
          <a:p>
            <a:pPr algn="just">
              <a:spcBef>
                <a:spcPct val="0"/>
              </a:spcBef>
              <a:buFont typeface="Arial" charset="0"/>
              <a:buNone/>
            </a:pP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решению   обозначенных в программе задач. </a:t>
            </a:r>
          </a:p>
          <a:p>
            <a:pPr>
              <a:buFont typeface="Arial" charset="0"/>
              <a:buNone/>
            </a:pPr>
            <a:endParaRPr lang="ru-RU" smtClean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323850" y="549275"/>
            <a:ext cx="8229600" cy="4525963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180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В соответствие Законом  «Об образовании в Российской Федерации»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от 27.12.2012 г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 № 297 «содержание образования в конкретном образовательном учреждении определяется образовательной программой (образовательными программами), утверждаемой и реализуемой этим образовательным учреждением самостоятельно».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Структура и соотношение частей образовательной программы определена в соответствии с нормами и положениями, установленными Федеральным государственным стандартом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(Приказ Министерства образования и науки РФ от 11октября 2013 г. № 1155  "Об утверждении федерального государственного стандарта дошкольного образования").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             Программа определяет содержание и организацию 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rgbClr val="700000"/>
                </a:solidFill>
                <a:latin typeface="Times New Roman" pitchFamily="18" charset="0"/>
              </a:rPr>
              <a:t>           образовательной деятельности на уровне дошкольного образования.</a:t>
            </a:r>
          </a:p>
          <a:p>
            <a:pPr>
              <a:lnSpc>
                <a:spcPct val="80000"/>
              </a:lnSpc>
            </a:pPr>
            <a:endParaRPr lang="ru-RU" sz="2000" smtClean="0">
              <a:solidFill>
                <a:srgbClr val="7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400" b="1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Категории детей, </a:t>
            </a:r>
            <a:br>
              <a:rPr lang="ru-RU" sz="2400" b="1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на которых ориентирована </a:t>
            </a:r>
            <a:br>
              <a:rPr lang="ru-RU" sz="2400" b="1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</a:p>
          <a:p>
            <a:pPr algn="ctr">
              <a:buFont typeface="Arial" charset="0"/>
              <a:buNone/>
            </a:pPr>
            <a:endParaRPr lang="ru-RU" sz="2400" b="1" dirty="0" smtClean="0">
              <a:solidFill>
                <a:srgbClr val="7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Муниципальное бюджетное дошкольное образовательное учреждение «Детский сад №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116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комбинированного вида» Приволжского района </a:t>
            </a:r>
            <a:r>
              <a:rPr lang="ru-RU" sz="2400" dirty="0" err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осуществляет обучение, воспитание и развитие детей с 2 до 7 лет. В образовательном учреждении функционируют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групп. 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Направленность групп: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групп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– общеразвивающие 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      (из них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1 группа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татарская); </a:t>
            </a:r>
            <a:endParaRPr lang="ru-RU" sz="2400" dirty="0" smtClean="0">
              <a:solidFill>
                <a:srgbClr val="7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1 группа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логопедическая.</a:t>
            </a:r>
            <a:endParaRPr lang="ru-RU" sz="2400" dirty="0" smtClean="0">
              <a:solidFill>
                <a:srgbClr val="7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2400" b="1" dirty="0" smtClean="0">
              <a:solidFill>
                <a:srgbClr val="7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323850" y="981075"/>
            <a:ext cx="8229600" cy="4525963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endParaRPr lang="ru-RU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Содержание основной общеобразовательной программы включает совокупность образовательных областей, которые обеспечивают разностороннее развитие детей с учетом их возрастных и индивидуальных особенностей</a:t>
            </a:r>
          </a:p>
          <a:p>
            <a:endParaRPr lang="ru-RU" smtClean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</a:p>
        </p:txBody>
      </p:sp>
      <p:pic>
        <p:nvPicPr>
          <p:cNvPr id="20484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l="3902" t="5206" r="3899" b="-5206"/>
          <a:stretch>
            <a:fillRect/>
          </a:stretch>
        </p:blipFill>
        <p:spPr>
          <a:xfrm>
            <a:off x="684213" y="1341438"/>
            <a:ext cx="6951662" cy="4525962"/>
          </a:xfr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</a:rPr>
              <a:t>Принципы физического развития воспитанников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>
          <a:xfrm>
            <a:off x="395288" y="1916113"/>
            <a:ext cx="8229600" cy="4525962"/>
          </a:xfrm>
        </p:spPr>
        <p:txBody>
          <a:bodyPr/>
          <a:lstStyle/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осознанности и активности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повторения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доступности и индивидуализации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непрерывности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системного чередования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адаптивного сбалансирования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оздоровительной направленности ;</a:t>
            </a:r>
          </a:p>
          <a:p>
            <a:pPr marL="901700" indent="177800"/>
            <a:r>
              <a:rPr lang="ru-RU" sz="2400" smtClean="0">
                <a:solidFill>
                  <a:srgbClr val="700000"/>
                </a:solidFill>
                <a:latin typeface="Times New Roman" pitchFamily="18" charset="0"/>
              </a:rPr>
              <a:t>Принцип оптимального сочетания</a:t>
            </a:r>
            <a:r>
              <a:rPr lang="ru-RU" sz="1800" smtClean="0">
                <a:solidFill>
                  <a:srgbClr val="700000"/>
                </a:solidFill>
                <a:latin typeface="Times New Roman" pitchFamily="18" charset="0"/>
              </a:rPr>
              <a:t> 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r>
              <a:rPr lang="ru-RU" sz="40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развитие»</a:t>
            </a:r>
          </a:p>
        </p:txBody>
      </p:sp>
      <p:pic>
        <p:nvPicPr>
          <p:cNvPr id="33796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t="6796" b="-6796"/>
          <a:stretch>
            <a:fillRect/>
          </a:stretch>
        </p:blipFill>
        <p:spPr>
          <a:xfrm>
            <a:off x="900113" y="1341438"/>
            <a:ext cx="6897687" cy="4525962"/>
          </a:xfrm>
          <a:noFill/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</a:rPr>
              <a:t>Специфика реализации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</a:rPr>
              <a:t>образовательной области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</a:rPr>
              <a:t>«Социально-коммуникативное развитие»</a:t>
            </a:r>
          </a:p>
        </p:txBody>
      </p:sp>
      <p:pic>
        <p:nvPicPr>
          <p:cNvPr id="21508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7850" y="1600200"/>
            <a:ext cx="7986713" cy="4525963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Игра как ведущая деятельность </a:t>
            </a:r>
            <a:b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700000"/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</a:t>
            </a:r>
          </a:p>
        </p:txBody>
      </p:sp>
      <p:pic>
        <p:nvPicPr>
          <p:cNvPr id="28676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268413"/>
            <a:ext cx="7294562" cy="4525962"/>
          </a:xfr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471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Schoolbook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Образовательная область  «Физическое развитие»</vt:lpstr>
      <vt:lpstr>Принципы физического развития воспитанников</vt:lpstr>
      <vt:lpstr>Образовательная область  «Социально-коммуникативное развитие»</vt:lpstr>
      <vt:lpstr>Специфика реализации образовательной области  «Социально-коммуникативное развитие»</vt:lpstr>
      <vt:lpstr>Игра как ведущая деятельность  детей дошкольного возраста</vt:lpstr>
      <vt:lpstr>Образовательная область  «Речевое развитие»</vt:lpstr>
      <vt:lpstr>Основные направления работы по развитию речи детей в дошкольной организации</vt:lpstr>
      <vt:lpstr>Образовательная область  «Познавательное развитие»</vt:lpstr>
      <vt:lpstr>Основные направления  реализации образовательной области  «Познавательное развитие»</vt:lpstr>
      <vt:lpstr>Презентация PowerPoint</vt:lpstr>
      <vt:lpstr>Образовательная область  «Художественно-эстетическое развитие»</vt:lpstr>
      <vt:lpstr>Направления  художественно-эстетического развития</vt:lpstr>
      <vt:lpstr>Взаимодействие  с семьями воспитанников</vt:lpstr>
      <vt:lpstr>Принципы совместной  деятельности: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Zz</cp:lastModifiedBy>
  <cp:revision>12</cp:revision>
  <dcterms:created xsi:type="dcterms:W3CDTF">2014-06-15T09:49:01Z</dcterms:created>
  <dcterms:modified xsi:type="dcterms:W3CDTF">2021-09-26T08:02:57Z</dcterms:modified>
</cp:coreProperties>
</file>